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4"/>
    <p:sldMasterId id="2147483692" r:id="rId5"/>
    <p:sldMasterId id="2147483696" r:id="rId6"/>
    <p:sldMasterId id="2147483688" r:id="rId7"/>
    <p:sldMasterId id="2147483669" r:id="rId8"/>
    <p:sldMasterId id="2147483671" r:id="rId9"/>
    <p:sldMasterId id="2147483678" r:id="rId10"/>
    <p:sldMasterId id="2147483705" r:id="rId11"/>
  </p:sldMasterIdLst>
  <p:notesMasterIdLst>
    <p:notesMasterId r:id="rId13"/>
  </p:notesMasterIdLst>
  <p:sldIdLst>
    <p:sldId id="49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4B1DD4-6486-7728-7084-48486114C8FD}" name="Michelle Seymour" initials="MS" userId="S::michelle@commute.kiwi::721b4547-e614-4445-938a-026d36ff520c" providerId="AD"/>
  <p188:author id="{A63C9BE9-3519-8F6E-C287-D983FB77501F}" name="Alastair Lovell (AT)" initials="AL(" userId="S::Alastair.Lovell@at.govt.nz::5609d9f4-11f7-4fe1-bf5c-9d578cc92cb1" providerId="AD"/>
  <p188:author id="{D51A64EC-16D2-8C0E-106A-7FEFD09F768F}" name="Graham Norman" initials="GN" userId="S::Graham@commute.kiwi::856b23a9-fc71-45dd-ad3a-615d5cb97f39" providerId="AD"/>
  <p188:author id="{22E30CFF-2ABD-3D35-BD86-4B22CB15F745}" name="Graham Norman" initials="GN" userId="S::graham.norman@supportinggrowth.nz::66761598-7008-488b-8d08-aad746ee460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stair Lovell (AT)" initials="AL(" lastIdx="8" clrIdx="0">
    <p:extLst>
      <p:ext uri="{19B8F6BF-5375-455C-9EA6-DF929625EA0E}">
        <p15:presenceInfo xmlns:p15="http://schemas.microsoft.com/office/powerpoint/2012/main" userId="S::Alastair.Lovell@at.govt.nz::5609d9f4-11f7-4fe1-bf5c-9d578cc92cb1" providerId="AD"/>
      </p:ext>
    </p:extLst>
  </p:cmAuthor>
  <p:cmAuthor id="2" name="Lorraine Stone (AT)" initials="LS(" lastIdx="9" clrIdx="1">
    <p:extLst>
      <p:ext uri="{19B8F6BF-5375-455C-9EA6-DF929625EA0E}">
        <p15:presenceInfo xmlns:p15="http://schemas.microsoft.com/office/powerpoint/2012/main" userId="S::Lorraine.Stone@at.govt.nz::53952779-9f62-4396-955d-99d2eb0b3d8a" providerId="AD"/>
      </p:ext>
    </p:extLst>
  </p:cmAuthor>
  <p:cmAuthor id="3" name="Archive-Lorraine Stone" initials="ALS" lastIdx="1" clrIdx="2">
    <p:extLst>
      <p:ext uri="{19B8F6BF-5375-455C-9EA6-DF929625EA0E}">
        <p15:presenceInfo xmlns:p15="http://schemas.microsoft.com/office/powerpoint/2012/main" userId="Archive-Lorraine St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66CCFF"/>
    <a:srgbClr val="993300"/>
    <a:srgbClr val="428FBF"/>
    <a:srgbClr val="01123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7E002-A464-4AF9-8089-E106F76B8053}" v="5" dt="2023-08-24T02:12:44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7E822-FE26-DB47-A8E4-80A3CDAFC33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FF5FC-BE46-6B43-93A1-56D80625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3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FF5FC-BE46-6B43-93A1-56D806256A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08923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F3713-6F36-934B-8F30-F2FE5A43B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9" y="2840038"/>
            <a:ext cx="3411415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FFDD00"/>
              </a:buClr>
              <a:buFont typeface="+mj-lt"/>
              <a:buAutoNum type="arabicPeriod"/>
              <a:defRPr sz="1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538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ABA9BC-C500-9541-B7FB-FECA38949D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353" y="521387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DATE 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1FECAAB-5C14-3542-A7C9-1F04E5C6B2B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62353" y="480191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28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Header goes here and here and here</a:t>
            </a:r>
          </a:p>
        </p:txBody>
      </p:sp>
    </p:spTree>
    <p:extLst>
      <p:ext uri="{BB962C8B-B14F-4D97-AF65-F5344CB8AC3E}">
        <p14:creationId xmlns:p14="http://schemas.microsoft.com/office/powerpoint/2010/main" val="156134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C89CF-3B10-B242-8F01-B4C808F81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5647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800"/>
              </a:lnSpc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Kia Ora &amp; Welcome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2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177" y="3429000"/>
            <a:ext cx="5935851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500"/>
              </a:lnSpc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HEADER GOES HERE</a:t>
            </a:r>
            <a:endParaRPr lang="en-US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336A6417-7062-4B48-A2D8-F3766F6104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50559" y="4421944"/>
            <a:ext cx="3609705" cy="2010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Font typeface="Arial" panose="020B0604020202020204" pitchFamily="34" charset="0"/>
              <a:buNone/>
              <a:defRPr sz="1400" spc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2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596D0F-57B2-0943-BD09-50DC428FBF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7550" y="750888"/>
            <a:ext cx="4354513" cy="5076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F897C-99B7-D047-B6A0-F8E893086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19" y="742951"/>
            <a:ext cx="3657603" cy="481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+mj-lt"/>
              </a:defRPr>
            </a:lvl1pPr>
          </a:lstStyle>
          <a:p>
            <a:r>
              <a:rPr lang="en-GB" sz="2800" spc="-150">
                <a:solidFill>
                  <a:srgbClr val="011231"/>
                </a:solidFill>
              </a:rPr>
              <a:t>Header here</a:t>
            </a:r>
            <a:endParaRPr lang="en-US" sz="2800" spc="-150">
              <a:solidFill>
                <a:srgbClr val="01123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12FA01-9323-5C4D-AFC2-7598D79C55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7783" y="2370703"/>
            <a:ext cx="4895703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F23E5DE5-D0F3-D64A-A858-D28DC7ECF2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862" y="2969126"/>
            <a:ext cx="4895623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F897C-99B7-D047-B6A0-F8E893086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19" y="742951"/>
            <a:ext cx="3191171" cy="481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+mj-lt"/>
              </a:defRPr>
            </a:lvl1pPr>
          </a:lstStyle>
          <a:p>
            <a:r>
              <a:rPr lang="en-GB" sz="2800" spc="-150">
                <a:solidFill>
                  <a:srgbClr val="011231"/>
                </a:solidFill>
              </a:rPr>
              <a:t>Header here</a:t>
            </a:r>
            <a:endParaRPr lang="en-US" sz="2800" spc="-150">
              <a:solidFill>
                <a:srgbClr val="01123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12FA01-9323-5C4D-AFC2-7598D79C55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7783" y="2370703"/>
            <a:ext cx="3191223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F23E5DE5-D0F3-D64A-A858-D28DC7ECF2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862" y="2969126"/>
            <a:ext cx="3191171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1" name="Chart Placeholder 2">
            <a:extLst>
              <a:ext uri="{FF2B5EF4-FFF2-40B4-BE49-F238E27FC236}">
                <a16:creationId xmlns:a16="http://schemas.microsoft.com/office/drawing/2014/main" id="{66694A04-CA2F-5844-8CA3-CE27B663AE1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230094" y="759101"/>
            <a:ext cx="7249119" cy="50405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17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8A069F-A0E9-3642-B22A-9DE233AAC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19" y="742951"/>
            <a:ext cx="3657603" cy="481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+mj-lt"/>
              </a:defRPr>
            </a:lvl1pPr>
          </a:lstStyle>
          <a:p>
            <a:r>
              <a:rPr lang="en-GB" sz="2800" spc="-150">
                <a:solidFill>
                  <a:srgbClr val="011231"/>
                </a:solidFill>
              </a:rPr>
              <a:t>Header here</a:t>
            </a:r>
            <a:endParaRPr lang="en-US" sz="2800" spc="-150">
              <a:solidFill>
                <a:srgbClr val="011231"/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A6330DA-1EAE-6D47-BBCF-1FBE10872D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783" y="2370703"/>
            <a:ext cx="3052388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 and edit text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5AB894C-6D2A-4441-B691-F74ECB821E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7154" y="2370703"/>
            <a:ext cx="3052388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 and edit text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5B1979A-04AE-D74B-9F12-B23578871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43782" y="2370703"/>
            <a:ext cx="3052388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 and edit text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BC92F59-5267-C442-B343-913CDE1D01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863" y="2969126"/>
            <a:ext cx="3357562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8CD3BAF-E8FF-BD41-8576-D09658B90A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2720" y="2969126"/>
            <a:ext cx="3357562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A0C4AD1A-D840-894D-A9A5-DC0874C69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5634" y="2969126"/>
            <a:ext cx="3357562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7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8A069F-A0E9-3642-B22A-9DE233AAC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19" y="742951"/>
            <a:ext cx="3657603" cy="481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+mj-lt"/>
              </a:defRPr>
            </a:lvl1pPr>
          </a:lstStyle>
          <a:p>
            <a:r>
              <a:rPr lang="en-GB" sz="2800" spc="-150">
                <a:solidFill>
                  <a:srgbClr val="011231"/>
                </a:solidFill>
              </a:rPr>
              <a:t>Header here</a:t>
            </a:r>
            <a:endParaRPr lang="en-US" sz="2800" spc="-150">
              <a:solidFill>
                <a:srgbClr val="011231"/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A6330DA-1EAE-6D47-BBCF-1FBE10872D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783" y="2370703"/>
            <a:ext cx="4743222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 and edit text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5AB894C-6D2A-4441-B691-F74ECB821E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725" y="2370703"/>
            <a:ext cx="4743222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 and edit text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BC92F59-5267-C442-B343-913CDE1D01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862" y="2969126"/>
            <a:ext cx="4743223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8CD3BAF-E8FF-BD41-8576-D09658B90A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3290" y="2969126"/>
            <a:ext cx="4743221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22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776828" y="1714476"/>
            <a:ext cx="5199448" cy="3790626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11856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852413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322693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96966" y="1714475"/>
            <a:ext cx="5199448" cy="3790626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441576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1pPr>
            <a:lvl2pPr marL="911856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1382135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852413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322693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76829" y="876365"/>
            <a:ext cx="10619586" cy="726826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671" b="1"/>
            </a:lvl1pPr>
          </a:lstStyle>
          <a:p>
            <a:r>
              <a:rPr lang="en-US"/>
              <a:t>Click to add title text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4467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58704"/>
            <a:ext cx="4093075" cy="4286511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669" y="1558704"/>
            <a:ext cx="4298335" cy="428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9240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177" y="3429000"/>
            <a:ext cx="5935851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500"/>
              </a:lnSpc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0B039E7-47BA-674E-90BB-DDDB36E87A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177" y="4421944"/>
            <a:ext cx="3609705" cy="1422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Font typeface="Arial" panose="020B0604020202020204" pitchFamily="34" charset="0"/>
              <a:buNone/>
              <a:defRPr sz="1400" spc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End summary or contact details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3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C89CF-3B10-B242-8F01-B4C808F81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5647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800"/>
              </a:lnSpc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Kia Ora &amp; Welcome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60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8B08-4474-40D1-9BC0-3E555A0E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5ACFE-BEC4-414F-A6F9-E4C056B60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69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EC09-F720-4F59-BBBE-B01C626A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5790-5640-4E0B-A251-9DBE94AB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7E0BE-915F-4C97-A782-7BB0F5A69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8222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3AB-EB9D-47DD-89E0-B9943D62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D3E1C-2756-48CE-8D36-D4E541B71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F75C4-92CA-4890-87A0-FA12AB5E1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D6D33-BCB2-4463-95CE-F4C753DC6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FFBE4-45A5-4CCE-AE6E-A99039D3A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2251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9D21A-DB39-45B3-BE7D-CAEBAF44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4578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76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193B-05B7-4AE2-8991-7E27CF42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4AF6E-07B8-4B25-900E-F2C8C4D9C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31549-9F1B-450F-9FD0-8AF914970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214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2729-FD23-4289-BF8C-4FFCA551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6D53-6A2F-4986-828A-11FF8AD3D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5164E-1700-4D91-8970-437E61879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911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copy with sub heading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309035"/>
            <a:ext cx="11136000" cy="864675"/>
          </a:xfrm>
        </p:spPr>
        <p:txBody>
          <a:bodyPr>
            <a:normAutofit/>
          </a:bodyPr>
          <a:lstStyle>
            <a:lvl1pPr algn="l">
              <a:defRPr sz="34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Click to edit Master title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28001" y="2237701"/>
            <a:ext cx="5427135" cy="3197899"/>
          </a:xfrm>
        </p:spPr>
        <p:txBody>
          <a:bodyPr/>
          <a:lstStyle>
            <a:lvl1pPr marL="0" indent="0">
              <a:buClr>
                <a:srgbClr val="E56600"/>
              </a:buClr>
              <a:buFont typeface="Arial"/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n-AU"/>
              <a:t>Click to edit text </a:t>
            </a:r>
          </a:p>
          <a:p>
            <a:pPr lvl="0"/>
            <a:endParaRPr lang="en-AU"/>
          </a:p>
          <a:p>
            <a:pPr lvl="0"/>
            <a:endParaRPr lang="en-AU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36867" y="1521885"/>
            <a:ext cx="5427133" cy="391371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28001" y="1521883"/>
            <a:ext cx="5426481" cy="604940"/>
          </a:xfrm>
        </p:spPr>
        <p:txBody>
          <a:bodyPr anchor="b" anchorCtr="0">
            <a:noAutofit/>
          </a:bodyPr>
          <a:lstStyle>
            <a:lvl1pPr marL="0" indent="0">
              <a:buNone/>
              <a:defRPr sz="3467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/>
              <a:t>Click to edit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A05927-0CE1-47C0-A6C8-E7673E3A6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949" y="309036"/>
            <a:ext cx="576000" cy="3090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fld id="{A228BE4B-5949-B941-85C0-1DD1D2DD0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40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58704"/>
            <a:ext cx="4093075" cy="4286511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669" y="1558704"/>
            <a:ext cx="4298335" cy="428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632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copy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4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Click to edit Master title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28000" y="1521886"/>
            <a:ext cx="11136000" cy="1169405"/>
          </a:xfrm>
        </p:spPr>
        <p:txBody>
          <a:bodyPr>
            <a:normAutofit/>
          </a:bodyPr>
          <a:lstStyle>
            <a:lvl1pPr marL="0" indent="0">
              <a:buClr>
                <a:srgbClr val="E56600"/>
              </a:buClr>
              <a:buFont typeface="Arial"/>
              <a:buNone/>
              <a:defRPr sz="24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8000" y="2813052"/>
            <a:ext cx="11136000" cy="250824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BFF83-04BA-45C2-89B6-FB3BB3FB9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949" y="309036"/>
            <a:ext cx="576000" cy="3090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fld id="{A228BE4B-5949-B941-85C0-1DD1D2DD0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08923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F3713-6F36-934B-8F30-F2FE5A43B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9" y="2840038"/>
            <a:ext cx="3411415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FFDD00"/>
              </a:buClr>
              <a:buFont typeface="+mj-lt"/>
              <a:buAutoNum type="arabicPeriod"/>
              <a:defRPr sz="1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80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oft Moan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C9FA-1105-4DC1-A2ED-BD398C052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740445"/>
            <a:ext cx="6519564" cy="1614270"/>
          </a:xfrm>
        </p:spPr>
        <p:txBody>
          <a:bodyPr anchor="t" anchorCtr="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B7EBFA-2BAC-40B2-8D5D-D26D2B315342}"/>
              </a:ext>
            </a:extLst>
          </p:cNvPr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D26DC9-557E-4DCA-BC27-C02A47D312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66725"/>
            <a:ext cx="2814353" cy="21600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D9788A-2EA7-4449-A3E5-6EE2A8AE4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80" r="4925"/>
          <a:stretch/>
        </p:blipFill>
        <p:spPr>
          <a:xfrm>
            <a:off x="6612615" y="-1"/>
            <a:ext cx="5579386" cy="5033931"/>
          </a:xfrm>
          <a:prstGeom prst="rect">
            <a:avLst/>
          </a:prstGeom>
          <a:noFill/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E9FBB1-CD44-47BF-9B07-AB36D0C2A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332247"/>
            <a:ext cx="5807075" cy="1007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17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ABA9BC-C500-9541-B7FB-FECA38949D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353" y="521387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DATE 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1FECAAB-5C14-3542-A7C9-1F04E5C6B2B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62353" y="480191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28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Header goes here and here and here</a:t>
            </a:r>
          </a:p>
        </p:txBody>
      </p:sp>
    </p:spTree>
    <p:extLst>
      <p:ext uri="{BB962C8B-B14F-4D97-AF65-F5344CB8AC3E}">
        <p14:creationId xmlns:p14="http://schemas.microsoft.com/office/powerpoint/2010/main" val="38674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C89CF-3B10-B242-8F01-B4C808F81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5647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800"/>
              </a:lnSpc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Kia Ora &amp; Welcome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9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EF3713-6F36-934B-8F30-F2FE5A43B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9" y="2840038"/>
            <a:ext cx="3411415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FFDD00"/>
              </a:buClr>
              <a:buFont typeface="+mj-lt"/>
              <a:buAutoNum type="arabicPeriod"/>
              <a:defRPr sz="1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ABA9BC-C500-9541-B7FB-FECA38949D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353" y="521387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DATE 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1FECAAB-5C14-3542-A7C9-1F04E5C6B2B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62353" y="480191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28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Header goes here and here and here</a:t>
            </a:r>
          </a:p>
        </p:txBody>
      </p:sp>
    </p:spTree>
    <p:extLst>
      <p:ext uri="{BB962C8B-B14F-4D97-AF65-F5344CB8AC3E}">
        <p14:creationId xmlns:p14="http://schemas.microsoft.com/office/powerpoint/2010/main" val="396662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C89CF-3B10-B242-8F01-B4C808F81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5647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800"/>
              </a:lnSpc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Kia Ora &amp; Welcome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08923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F3713-6F36-934B-8F30-F2FE5A43B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9" y="2840038"/>
            <a:ext cx="3411415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FFDD00"/>
              </a:buClr>
              <a:buFont typeface="+mj-lt"/>
              <a:buAutoNum type="arabicPeriod"/>
              <a:defRPr sz="1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8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0756-8E08-9447-A567-A914D0FD94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0756-8E08-9447-A567-A914D0FD9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4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0756-8E08-9447-A567-A914D0FD9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4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0756-8E08-9447-A567-A914D0FD9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5C7836-7490-EE49-A67E-5C655C4C2D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6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351C8-53F9-2F4F-BA7B-2323100DDA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2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3" r:id="rId3"/>
    <p:sldLayoutId id="2147483674" r:id="rId4"/>
    <p:sldLayoutId id="2147483701" r:id="rId5"/>
    <p:sldLayoutId id="214748370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5C7836-7490-EE49-A67E-5C655C4C2D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6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03A5C96-5685-49D7-951A-D2FF0E5F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6D5B8C0-ABC8-40CD-A195-0A1543D49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9A8B59-8700-425A-B47A-93B7DE0C2476}"/>
              </a:ext>
            </a:extLst>
          </p:cNvPr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816BCE8-0AC5-4A1D-8F6C-9A72716BC1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30859"/>
            <a:ext cx="2815726" cy="216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84F6D3-DAC2-4AE8-9733-CE5EF24239A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8191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199881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6">
            <a:extLst>
              <a:ext uri="{FF2B5EF4-FFF2-40B4-BE49-F238E27FC236}">
                <a16:creationId xmlns:a16="http://schemas.microsoft.com/office/drawing/2014/main" id="{A1CF8067-4368-45DD-BC51-C24B9C14C876}"/>
              </a:ext>
            </a:extLst>
          </p:cNvPr>
          <p:cNvSpPr txBox="1"/>
          <p:nvPr/>
        </p:nvSpPr>
        <p:spPr>
          <a:xfrm>
            <a:off x="7709458" y="6543727"/>
            <a:ext cx="354409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>
                <a:solidFill>
                  <a:srgbClr val="252525"/>
                </a:solidFill>
                <a:latin typeface="Arial"/>
                <a:cs typeface="Arial"/>
              </a:rPr>
              <a:t>*</a:t>
            </a:r>
            <a:r>
              <a:rPr lang="en-NZ" sz="1100">
                <a:solidFill>
                  <a:srgbClr val="252525"/>
                </a:solidFill>
                <a:latin typeface="Arial"/>
                <a:cs typeface="Arial"/>
              </a:rPr>
              <a:t>P50 (including property) unescalated &amp; undiscounted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E2D49-F07C-6CBC-CC35-70ED16849D20}"/>
              </a:ext>
            </a:extLst>
          </p:cNvPr>
          <p:cNvSpPr txBox="1"/>
          <p:nvPr/>
        </p:nvSpPr>
        <p:spPr>
          <a:xfrm>
            <a:off x="253754" y="5992166"/>
            <a:ext cx="681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1"/>
              <a:t>Baseline projects</a:t>
            </a:r>
            <a:r>
              <a:rPr lang="en-NZ" sz="1400"/>
              <a:t>: O’ Mahurangi Penlink, Argent Lane and New Pine Valley Road, Milldale to Highgate Bridge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B7C44E9B-A1FF-5134-F8A0-DD53A0F80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309" y="0"/>
            <a:ext cx="5170691" cy="685800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A8FA02A2-0385-48DF-AD1E-D1C083477178}"/>
              </a:ext>
            </a:extLst>
          </p:cNvPr>
          <p:cNvSpPr txBox="1">
            <a:spLocks/>
          </p:cNvSpPr>
          <p:nvPr/>
        </p:nvSpPr>
        <p:spPr>
          <a:xfrm>
            <a:off x="253753" y="256548"/>
            <a:ext cx="10884416" cy="726826"/>
          </a:xfrm>
          <a:prstGeom prst="rect">
            <a:avLst/>
          </a:prstGeom>
        </p:spPr>
        <p:txBody>
          <a:bodyPr lIns="91424" tIns="45712" rIns="91424" bIns="45712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71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800" dirty="0"/>
              <a:t>Attachment 2 - Recommended North Strategic Transport Network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04FD9-369D-4A27-A9CA-723A6C92F0F5}"/>
              </a:ext>
            </a:extLst>
          </p:cNvPr>
          <p:cNvSpPr txBox="1"/>
          <p:nvPr/>
        </p:nvSpPr>
        <p:spPr>
          <a:xfrm>
            <a:off x="253753" y="1115546"/>
            <a:ext cx="7606195" cy="46269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>
              <a:spcBef>
                <a:spcPts val="1000"/>
              </a:spcBef>
            </a:pPr>
            <a:r>
              <a:rPr lang="en-NZ" b="1" dirty="0">
                <a:solidFill>
                  <a:srgbClr val="011231"/>
                </a:solidFill>
              </a:rPr>
              <a:t>AT projects (9 NORs), $2.5B</a:t>
            </a:r>
            <a:endParaRPr lang="en-NZ" b="1" dirty="0">
              <a:solidFill>
                <a:srgbClr val="011231"/>
              </a:solidFill>
              <a:cs typeface="Arial"/>
            </a:endParaRPr>
          </a:p>
          <a:p>
            <a:pPr marL="1714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11231"/>
                </a:solidFill>
              </a:rPr>
              <a:t>Upgrades to Pine Valley Road, Wainui Road, Dairy Flat Highway, East Coast Road, Argent Lane. </a:t>
            </a:r>
          </a:p>
          <a:p>
            <a:pPr marL="1714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11231"/>
                </a:solidFill>
              </a:rPr>
              <a:t>Upgrade and extensions at </a:t>
            </a:r>
            <a:r>
              <a:rPr lang="en-NZ" sz="1600" dirty="0" err="1">
                <a:solidFill>
                  <a:srgbClr val="011231"/>
                </a:solidFill>
              </a:rPr>
              <a:t>Bawden</a:t>
            </a:r>
            <a:r>
              <a:rPr lang="en-NZ" sz="1600" dirty="0">
                <a:solidFill>
                  <a:srgbClr val="011231"/>
                </a:solidFill>
              </a:rPr>
              <a:t> Road, a new connection between Milldale and Grand Drive </a:t>
            </a:r>
          </a:p>
          <a:p>
            <a:pPr marL="1714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11231"/>
                </a:solidFill>
              </a:rPr>
              <a:t>A new connection between Dairy Flat Highway and Kahikatea Road</a:t>
            </a:r>
          </a:p>
          <a:p>
            <a:pPr marL="1714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1231"/>
                </a:solidFill>
              </a:rPr>
              <a:t>Upgrade of Hibiscus Coast Highway and Grand Drive for public transport and active modes </a:t>
            </a:r>
          </a:p>
          <a:p>
            <a:pPr marL="1714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1231"/>
                </a:solidFill>
              </a:rPr>
              <a:t>A new crossing of SH1 in Dairy Stream and active mode connection along Dairy Stream</a:t>
            </a:r>
            <a:endParaRPr lang="en-NZ" sz="1600" dirty="0">
              <a:solidFill>
                <a:srgbClr val="011231"/>
              </a:solidFill>
            </a:endParaRPr>
          </a:p>
          <a:p>
            <a:pPr marL="0" lvl="1">
              <a:spcBef>
                <a:spcPts val="1000"/>
              </a:spcBef>
            </a:pPr>
            <a:r>
              <a:rPr lang="en-NZ" b="1" dirty="0">
                <a:solidFill>
                  <a:srgbClr val="011231"/>
                </a:solidFill>
              </a:rPr>
              <a:t>Waka Kotahi projects (4 NORS), $3.9B</a:t>
            </a:r>
          </a:p>
          <a:p>
            <a:pPr marL="176213" lvl="1" indent="-176213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11231"/>
                </a:solidFill>
              </a:rPr>
              <a:t>RTC and active mode facility between Albany and Milldale</a:t>
            </a:r>
          </a:p>
          <a:p>
            <a:pPr marL="1714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rgbClr val="011231"/>
                </a:solidFill>
              </a:rPr>
              <a:t>SH1 improvements including motorway widening, interchange upgrades and active mode corridor</a:t>
            </a:r>
          </a:p>
        </p:txBody>
      </p:sp>
    </p:spTree>
    <p:extLst>
      <p:ext uri="{BB962C8B-B14F-4D97-AF65-F5344CB8AC3E}">
        <p14:creationId xmlns:p14="http://schemas.microsoft.com/office/powerpoint/2010/main" val="732617152"/>
      </p:ext>
    </p:extLst>
  </p:cSld>
  <p:clrMapOvr>
    <a:masterClrMapping/>
  </p:clrMapOvr>
</p:sld>
</file>

<file path=ppt/theme/theme1.xml><?xml version="1.0" encoding="utf-8"?>
<a:theme xmlns:a="http://schemas.openxmlformats.org/drawingml/2006/main" name="AT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F892EC88-3154-4800-BFCD-9903F7380FB8}"/>
    </a:ext>
  </a:extLst>
</a:theme>
</file>

<file path=ppt/theme/theme2.xml><?xml version="1.0" encoding="utf-8"?>
<a:theme xmlns:a="http://schemas.openxmlformats.org/drawingml/2006/main" name="2_AT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D51F85A9-DD5D-4796-A374-BB3A49519587}"/>
    </a:ext>
  </a:extLst>
</a:theme>
</file>

<file path=ppt/theme/theme3.xml><?xml version="1.0" encoding="utf-8"?>
<a:theme xmlns:a="http://schemas.openxmlformats.org/drawingml/2006/main" name="3_AT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C3A94315-2154-4ED8-80C8-F93E4CBD3BE5}"/>
    </a:ext>
  </a:extLst>
</a:theme>
</file>

<file path=ppt/theme/theme4.xml><?xml version="1.0" encoding="utf-8"?>
<a:theme xmlns:a="http://schemas.openxmlformats.org/drawingml/2006/main" name="1_AT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CD809FDF-FD69-4CE0-A9B3-0DF15D68C2C3}"/>
    </a:ext>
  </a:extLst>
</a:theme>
</file>

<file path=ppt/theme/theme5.xml><?xml version="1.0" encoding="utf-8"?>
<a:theme xmlns:a="http://schemas.openxmlformats.org/drawingml/2006/main" name="AT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795B2078-3519-4FAD-BDC0-BC9810182955}"/>
    </a:ext>
  </a:extLst>
</a:theme>
</file>

<file path=ppt/theme/theme6.xml><?xml version="1.0" encoding="utf-8"?>
<a:theme xmlns:a="http://schemas.openxmlformats.org/drawingml/2006/main" name="AT Content 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230"/>
      </a:accent1>
      <a:accent2>
        <a:srgbClr val="418FBE"/>
      </a:accent2>
      <a:accent3>
        <a:srgbClr val="FFDC00"/>
      </a:accent3>
      <a:accent4>
        <a:srgbClr val="86AA3D"/>
      </a:accent4>
      <a:accent5>
        <a:srgbClr val="EC008C"/>
      </a:accent5>
      <a:accent6>
        <a:srgbClr val="EE2E2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8C715813-0F4A-4071-9550-E760A58DEC8D}"/>
    </a:ext>
  </a:extLst>
</a:theme>
</file>

<file path=ppt/theme/theme7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643223FE-9303-402B-AA69-4C1A3C889362}"/>
    </a:ext>
  </a:extLst>
</a:theme>
</file>

<file path=ppt/theme/theme8.xml><?xml version="1.0" encoding="utf-8"?>
<a:theme xmlns:a="http://schemas.openxmlformats.org/drawingml/2006/main" name="Body Slides">
  <a:themeElements>
    <a:clrScheme name="SGA">
      <a:dk1>
        <a:sysClr val="windowText" lastClr="000000"/>
      </a:dk1>
      <a:lt1>
        <a:sysClr val="window" lastClr="FFFFFF"/>
      </a:lt1>
      <a:dk2>
        <a:srgbClr val="005067"/>
      </a:dk2>
      <a:lt2>
        <a:srgbClr val="E7E6E6"/>
      </a:lt2>
      <a:accent1>
        <a:srgbClr val="0CBDD6"/>
      </a:accent1>
      <a:accent2>
        <a:srgbClr val="FAA74B"/>
      </a:accent2>
      <a:accent3>
        <a:srgbClr val="6BC070"/>
      </a:accent3>
      <a:accent4>
        <a:srgbClr val="2484C6"/>
      </a:accent4>
      <a:accent5>
        <a:srgbClr val="01976C"/>
      </a:accent5>
      <a:accent6>
        <a:srgbClr val="666766"/>
      </a:accent6>
      <a:hlink>
        <a:srgbClr val="9A9897"/>
      </a:hlink>
      <a:folHlink>
        <a:srgbClr val="F47932"/>
      </a:folHlink>
    </a:clrScheme>
    <a:fontScheme name="Be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T Document" ma:contentTypeID="0x0101009C7065B11196274794EF741A40A6E5F400D26C7241FFF8474C88708DC917CE076A" ma:contentTypeVersion="38" ma:contentTypeDescription="Core metadata required on all Document Content Types used by Auckland Transport." ma:contentTypeScope="" ma:versionID="83d28370455c0ad302b404ae56c35549">
  <xsd:schema xmlns:xsd="http://www.w3.org/2001/XMLSchema" xmlns:xs="http://www.w3.org/2001/XMLSchema" xmlns:p="http://schemas.microsoft.com/office/2006/metadata/properties" xmlns:ns3="695b247c-e1a8-404d-9ab1-6820651cfa73" xmlns:ns4="6656246e-9127-47dc-83ec-dd09249a5dc8" targetNamespace="http://schemas.microsoft.com/office/2006/metadata/properties" ma:root="true" ma:fieldsID="122a38b343a80fee6adac8f68be3497c" ns3:_="" ns4:_="">
    <xsd:import namespace="695b247c-e1a8-404d-9ab1-6820651cfa73"/>
    <xsd:import namespace="6656246e-9127-47dc-83ec-dd09249a5dc8"/>
    <xsd:element name="properties">
      <xsd:complexType>
        <xsd:sequence>
          <xsd:element name="documentManagement">
            <xsd:complexType>
              <xsd:all>
                <xsd:element ref="ns3:db6c96b69cbd4d5883320ccb9273f0ba" minOccurs="0"/>
                <xsd:element ref="ns4:TaxCatchAll" minOccurs="0"/>
                <xsd:element ref="ns4:TaxCatchAllLabel" minOccurs="0"/>
                <xsd:element ref="ns3:i5b5140ea7094cbf99b2202c3f85b284" minOccurs="0"/>
                <xsd:element ref="ns3:Vital_x0020_Record" minOccurs="0"/>
                <xsd:element ref="ns3:Disposition_x0020_Status" minOccurs="0"/>
                <xsd:element ref="ns3:Righ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b247c-e1a8-404d-9ab1-6820651cfa73" elementFormDefault="qualified">
    <xsd:import namespace="http://schemas.microsoft.com/office/2006/documentManagement/types"/>
    <xsd:import namespace="http://schemas.microsoft.com/office/infopath/2007/PartnerControls"/>
    <xsd:element name="db6c96b69cbd4d5883320ccb9273f0ba" ma:index="9" nillable="true" ma:taxonomy="true" ma:internalName="db6c96b69cbd4d5883320ccb9273f0ba" ma:taxonomyFieldName="Business_x0020_Unit" ma:displayName="Business Unit" ma:readOnly="false" ma:fieldId="{db6c96b6-9cbd-4d58-8332-0ccb9273f0ba}" ma:sspId="ff230ced-49e3-4bbb-87bd-09c1ed00c10a" ma:termSetId="eee8957c-7770-4efb-abbf-af700d6ea6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5b5140ea7094cbf99b2202c3f85b284" ma:index="13" nillable="true" ma:taxonomy="true" ma:internalName="i5b5140ea7094cbf99b2202c3f85b284" ma:taxonomyFieldName="RM_x0020_Context" ma:displayName="RM Context" ma:readOnly="false" ma:default="" ma:fieldId="{25b5140e-a709-4cbf-99b2-202c3f85b284}" ma:sspId="ff230ced-49e3-4bbb-87bd-09c1ed00c10a" ma:termSetId="0bbbe2ba-4696-4fa7-8f5e-85570df794ec" ma:anchorId="8199d194-e520-44fe-8a99-24eea720effa" ma:open="false" ma:isKeyword="false">
      <xsd:complexType>
        <xsd:sequence>
          <xsd:element ref="pc:Terms" minOccurs="0" maxOccurs="1"/>
        </xsd:sequence>
      </xsd:complexType>
    </xsd:element>
    <xsd:element name="Vital_x0020_Record" ma:index="15" nillable="true" ma:displayName="Vital Record" ma:default="0" ma:internalName="Vital_x0020_Record" ma:readOnly="false">
      <xsd:simpleType>
        <xsd:restriction base="dms:Boolean"/>
      </xsd:simpleType>
    </xsd:element>
    <xsd:element name="Disposition_x0020_Status" ma:index="16" nillable="true" ma:displayName="Disposition Status" ma:format="Dropdown" ma:hidden="true" ma:internalName="Disposition_x0020_Status" ma:readOnly="false">
      <xsd:simpleType>
        <xsd:restriction base="dms:Choice">
          <xsd:enumeration value="Approved"/>
          <xsd:enumeration value="Archived"/>
          <xsd:enumeration value="Destroyed"/>
          <xsd:enumeration value="Qualified"/>
          <xsd:enumeration value="Transferred"/>
          <xsd:enumeration value="Verified"/>
          <xsd:enumeration value="Unknown"/>
        </xsd:restriction>
      </xsd:simpleType>
    </xsd:element>
    <xsd:element name="Rights" ma:index="17" nillable="true" ma:displayName="Rights" ma:format="Dropdown" ma:hidden="true" ma:internalName="Rights" ma:readOnly="false">
      <xsd:simpleType>
        <xsd:restriction base="dms:Choice">
          <xsd:enumeration value="Auhtorised Public Access"/>
          <xsd:enumeration value="Embargoed"/>
          <xsd:enumeration value="Intellectual Property"/>
          <xsd:enumeration value="LGOIMA"/>
          <xsd:enumeration value="OIA"/>
          <xsd:enumeration value="Personal"/>
          <xsd:enumeration value="Privacy Act"/>
          <xsd:enumeration value="Taong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6246e-9127-47dc-83ec-dd09249a5dc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746e8a3-5d47-4ff0-952e-3423c7e0dee5}" ma:internalName="TaxCatchAll" ma:readOnly="false" ma:showField="CatchAllData" ma:web="695b247c-e1a8-404d-9ab1-6820651cfa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d746e8a3-5d47-4ff0-952e-3423c7e0dee5}" ma:internalName="TaxCatchAllLabel" ma:readOnly="true" ma:showField="CatchAllDataLabel" ma:web="695b247c-e1a8-404d-9ab1-6820651cfa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56246e-9127-47dc-83ec-dd09249a5dc8">
      <Value>1397</Value>
      <Value>4582</Value>
      <Value>5203</Value>
      <Value>855</Value>
    </TaxCatchAll>
    <Disposition_x0020_Status xmlns="695b247c-e1a8-404d-9ab1-6820651cfa73" xsi:nil="true"/>
    <db6c96b69cbd4d5883320ccb9273f0ba xmlns="695b247c-e1a8-404d-9ab1-6820651cfa73">
      <Terms xmlns="http://schemas.microsoft.com/office/infopath/2007/PartnerControls"/>
    </db6c96b69cbd4d5883320ccb9273f0ba>
    <i5b5140ea7094cbf99b2202c3f85b284 xmlns="695b247c-e1a8-404d-9ab1-6820651cfa73">
      <Terms xmlns="http://schemas.microsoft.com/office/infopath/2007/PartnerControls"/>
    </i5b5140ea7094cbf99b2202c3f85b284>
    <Vital_x0020_Record xmlns="695b247c-e1a8-404d-9ab1-6820651cfa73">false</Vital_x0020_Record>
    <Rights xmlns="695b247c-e1a8-404d-9ab1-6820651cfa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524B9E-2549-4C6C-98E6-4162C5DF559D}"/>
</file>

<file path=customXml/itemProps2.xml><?xml version="1.0" encoding="utf-8"?>
<ds:datastoreItem xmlns:ds="http://schemas.openxmlformats.org/officeDocument/2006/customXml" ds:itemID="{70AEC0E3-E9A9-4570-9BCA-82914283A686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019666de-2ee3-4494-909d-a24acf6c3a39"/>
    <ds:schemaRef ds:uri="http://schemas.microsoft.com/office/2006/metadata/properties"/>
    <ds:schemaRef ds:uri="6656246e-9127-47dc-83ec-dd09249a5dc8"/>
    <ds:schemaRef ds:uri="7ea90470-0384-4d7e-ba73-6c2b88788ffb"/>
  </ds:schemaRefs>
</ds:datastoreItem>
</file>

<file path=customXml/itemProps3.xml><?xml version="1.0" encoding="utf-8"?>
<ds:datastoreItem xmlns:ds="http://schemas.openxmlformats.org/officeDocument/2006/customXml" ds:itemID="{8E8D9E8A-790D-436E-ADEA-14E7110C4D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 Corporate</Template>
  <TotalTime>2862</TotalTime>
  <Words>150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Arial Black</vt:lpstr>
      <vt:lpstr>Calibri</vt:lpstr>
      <vt:lpstr>AT Contents</vt:lpstr>
      <vt:lpstr>2_AT Contents</vt:lpstr>
      <vt:lpstr>3_AT Contents</vt:lpstr>
      <vt:lpstr>1_AT Contents</vt:lpstr>
      <vt:lpstr>AT Divider</vt:lpstr>
      <vt:lpstr>AT Content </vt:lpstr>
      <vt:lpstr>End Slide</vt:lpstr>
      <vt:lpstr>Body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Growth North West detailed business case (DBC)</dc:title>
  <dc:creator>Lorraine Stone (AT)</dc:creator>
  <cp:lastModifiedBy>Sarah Barrett (AT)</cp:lastModifiedBy>
  <cp:revision>38</cp:revision>
  <cp:lastPrinted>2021-11-17T00:58:01Z</cp:lastPrinted>
  <dcterms:created xsi:type="dcterms:W3CDTF">2021-10-28T23:24:37Z</dcterms:created>
  <dcterms:modified xsi:type="dcterms:W3CDTF">2023-09-14T01:54:43Z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0x0101009C7065B11196274794EF741A40A6E5F400D26C7241FFF8474C88708DC917CE076A</vt:lpwstr>
  </property>
  <property fmtid="{D5CDD505-2E9C-101B-9397-08002B2CF9AE}" pid="3" name="hb6454c4adb54244865793e31fde8085">
    <vt:lpwstr>Auckland Transport Board|d4f805e3-9934-4e59-9acf-ca41dd5ccc8f</vt:lpwstr>
  </property>
  <property fmtid="{D5CDD505-2E9C-101B-9397-08002B2CF9AE}" pid="4" name="RM Context">
    <vt:lpwstr/>
  </property>
  <property fmtid="{D5CDD505-2E9C-101B-9397-08002B2CF9AE}" pid="5" name="D1_x0020_Instrument">
    <vt:lpwstr/>
  </property>
  <property fmtid="{D5CDD505-2E9C-101B-9397-08002B2CF9AE}" pid="6" name="b0de3920f4cd4ea18242880155f05faf">
    <vt:lpwstr/>
  </property>
  <property fmtid="{D5CDD505-2E9C-101B-9397-08002B2CF9AE}" pid="7" name="D1_x0020_Business_x0020_Role">
    <vt:lpwstr/>
  </property>
  <property fmtid="{D5CDD505-2E9C-101B-9397-08002B2CF9AE}" pid="8" name="D1_x0020_Supplier">
    <vt:lpwstr/>
  </property>
  <property fmtid="{D5CDD505-2E9C-101B-9397-08002B2CF9AE}" pid="9" name="D1_x0020_Document_x0020_Category">
    <vt:lpwstr/>
  </property>
  <property fmtid="{D5CDD505-2E9C-101B-9397-08002B2CF9AE}" pid="10" name="Image_x0020_Type">
    <vt:lpwstr/>
  </property>
  <property fmtid="{D5CDD505-2E9C-101B-9397-08002B2CF9AE}" pid="11" name="cc5a769fc25543cf84dda128f63b00c8">
    <vt:lpwstr>Penlink Programme|a0ca9305-2f2b-46a5-8ea6-3b6018b453b0;Supporting Growth Alliance|a970c8c6-41fd-4a9c-89b8-81ad04af0f94</vt:lpwstr>
  </property>
  <property fmtid="{D5CDD505-2E9C-101B-9397-08002B2CF9AE}" pid="12" name="l66efdee623f47d6bcca4977ff4a5a3f">
    <vt:lpwstr/>
  </property>
  <property fmtid="{D5CDD505-2E9C-101B-9397-08002B2CF9AE}" pid="13" name="c50753cdb51a4c21b5b5241cbd14d8c7">
    <vt:lpwstr/>
  </property>
  <property fmtid="{D5CDD505-2E9C-101B-9397-08002B2CF9AE}" pid="14" name="D1_x0020_Financial_x0020_Year">
    <vt:lpwstr/>
  </property>
  <property fmtid="{D5CDD505-2E9C-101B-9397-08002B2CF9AE}" pid="15" name="je7065ab359741bdab5974a65126329d">
    <vt:lpwstr/>
  </property>
  <property fmtid="{D5CDD505-2E9C-101B-9397-08002B2CF9AE}" pid="16" name="D1_x0020_Partners_x0020_Stakeholders">
    <vt:lpwstr/>
  </property>
  <property fmtid="{D5CDD505-2E9C-101B-9397-08002B2CF9AE}" pid="17" name="Business_x0020_Unit">
    <vt:lpwstr/>
  </property>
  <property fmtid="{D5CDD505-2E9C-101B-9397-08002B2CF9AE}" pid="18" name="o15c8438f37a4848b2d3439414785996">
    <vt:lpwstr/>
  </property>
  <property fmtid="{D5CDD505-2E9C-101B-9397-08002B2CF9AE}" pid="19" name="D1_x0020_Subject">
    <vt:lpwstr/>
  </property>
  <property fmtid="{D5CDD505-2E9C-101B-9397-08002B2CF9AE}" pid="20" name="lea8139652f442cab35da41b8a24c53b">
    <vt:lpwstr/>
  </property>
  <property fmtid="{D5CDD505-2E9C-101B-9397-08002B2CF9AE}" pid="21" name="h4cf016e856b4138912d21b15b6d5be0">
    <vt:lpwstr/>
  </property>
  <property fmtid="{D5CDD505-2E9C-101B-9397-08002B2CF9AE}" pid="22" name="fdcc1909682b4f7195ca127cead5555e">
    <vt:lpwstr>Presentation|ff01b0c5-a1e5-4a6c-bdbf-2be051e1a38f</vt:lpwstr>
  </property>
  <property fmtid="{D5CDD505-2E9C-101B-9397-08002B2CF9AE}" pid="23" name="D1_x0020_Programme_x0020_Project">
    <vt:lpwstr/>
  </property>
  <property fmtid="{D5CDD505-2E9C-101B-9397-08002B2CF9AE}" pid="24" name="D1_x0020_Mandate">
    <vt:lpwstr/>
  </property>
  <property fmtid="{D5CDD505-2E9C-101B-9397-08002B2CF9AE}" pid="25" name="gc1ff1cf355c41c8a6a2f1dd5abb0d5e">
    <vt:lpwstr/>
  </property>
  <property fmtid="{D5CDD505-2E9C-101B-9397-08002B2CF9AE}" pid="26" name="kd23e268c5494b1f95609992f2abc0c8">
    <vt:lpwstr/>
  </property>
  <property fmtid="{D5CDD505-2E9C-101B-9397-08002B2CF9AE}" pid="27" name="D1_x0020_Asset_x0020_Type">
    <vt:lpwstr/>
  </property>
  <property fmtid="{D5CDD505-2E9C-101B-9397-08002B2CF9AE}" pid="28" name="D1_x0020_Event">
    <vt:lpwstr/>
  </property>
  <property fmtid="{D5CDD505-2E9C-101B-9397-08002B2CF9AE}" pid="29" name="D1 Mandate">
    <vt:lpwstr/>
  </property>
  <property fmtid="{D5CDD505-2E9C-101B-9397-08002B2CF9AE}" pid="30" name="Business Unit">
    <vt:lpwstr/>
  </property>
  <property fmtid="{D5CDD505-2E9C-101B-9397-08002B2CF9AE}" pid="31" name="D1 Document Category">
    <vt:lpwstr>855;#Presentation|ff01b0c5-a1e5-4a6c-bdbf-2be051e1a38f</vt:lpwstr>
  </property>
  <property fmtid="{D5CDD505-2E9C-101B-9397-08002B2CF9AE}" pid="32" name="D1 Asset Type">
    <vt:lpwstr/>
  </property>
  <property fmtid="{D5CDD505-2E9C-101B-9397-08002B2CF9AE}" pid="33" name="D1 Instrument">
    <vt:lpwstr/>
  </property>
  <property fmtid="{D5CDD505-2E9C-101B-9397-08002B2CF9AE}" pid="34" name="D1 Programme Project">
    <vt:lpwstr>4582;#Penlink Programme|a0ca9305-2f2b-46a5-8ea6-3b6018b453b0;#5203;#Supporting Growth Alliance|a970c8c6-41fd-4a9c-89b8-81ad04af0f94</vt:lpwstr>
  </property>
  <property fmtid="{D5CDD505-2E9C-101B-9397-08002B2CF9AE}" pid="35" name="D1 Supplier">
    <vt:lpwstr/>
  </property>
  <property fmtid="{D5CDD505-2E9C-101B-9397-08002B2CF9AE}" pid="36" name="Image Type">
    <vt:lpwstr/>
  </property>
  <property fmtid="{D5CDD505-2E9C-101B-9397-08002B2CF9AE}" pid="37" name="D1 Financial Year">
    <vt:lpwstr/>
  </property>
  <property fmtid="{D5CDD505-2E9C-101B-9397-08002B2CF9AE}" pid="38" name="D1 Subject">
    <vt:lpwstr/>
  </property>
  <property fmtid="{D5CDD505-2E9C-101B-9397-08002B2CF9AE}" pid="39" name="D1 Event">
    <vt:lpwstr/>
  </property>
  <property fmtid="{D5CDD505-2E9C-101B-9397-08002B2CF9AE}" pid="40" name="D1 Business Role">
    <vt:lpwstr/>
  </property>
  <property fmtid="{D5CDD505-2E9C-101B-9397-08002B2CF9AE}" pid="41" name="D1 Partners Stakeholders">
    <vt:lpwstr>1397;#Auckland Transport Board|d4f805e3-9934-4e59-9acf-ca41dd5ccc8f</vt:lpwstr>
  </property>
  <property fmtid="{D5CDD505-2E9C-101B-9397-08002B2CF9AE}" pid="42" name="D1 Disposal Class ID">
    <vt:lpwstr/>
  </property>
  <property fmtid="{D5CDD505-2E9C-101B-9397-08002B2CF9AE}" pid="44" name="D1 Aggregation ID">
    <vt:lpwstr/>
  </property>
  <property fmtid="{D5CDD505-2E9C-101B-9397-08002B2CF9AE}" pid="45" name="_dlc_DocIdItemGuid">
    <vt:lpwstr>4188bf42-c629-40d2-93d0-87d67064fc57</vt:lpwstr>
  </property>
  <property fmtid="{D5CDD505-2E9C-101B-9397-08002B2CF9AE}" pid="46" name="MediaServiceImageTags">
    <vt:lpwstr/>
  </property>
  <property fmtid="{D5CDD505-2E9C-101B-9397-08002B2CF9AE}" pid="47" name="D1 Asset Public Transport Network">
    <vt:lpwstr/>
  </property>
  <property fmtid="{D5CDD505-2E9C-101B-9397-08002B2CF9AE}" pid="48" name="D1 Asset Property and Facilities">
    <vt:lpwstr/>
  </property>
  <property fmtid="{D5CDD505-2E9C-101B-9397-08002B2CF9AE}" pid="49" name="D1 Financial Period">
    <vt:lpwstr/>
  </property>
  <property fmtid="{D5CDD505-2E9C-101B-9397-08002B2CF9AE}" pid="50" name="D1 Asset Road Network">
    <vt:lpwstr/>
  </property>
  <property fmtid="{D5CDD505-2E9C-101B-9397-08002B2CF9AE}" pid="51" name="lcf76f155ced4ddcb4097134ff3c332f">
    <vt:lpwstr/>
  </property>
</Properties>
</file>